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65" r:id="rId4"/>
    <p:sldId id="259" r:id="rId5"/>
    <p:sldId id="260" r:id="rId6"/>
    <p:sldId id="262"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62"/>
    <p:restoredTop sz="86219"/>
  </p:normalViewPr>
  <p:slideViewPr>
    <p:cSldViewPr snapToGrid="0">
      <p:cViewPr>
        <p:scale>
          <a:sx n="80" d="100"/>
          <a:sy n="80" d="100"/>
        </p:scale>
        <p:origin x="4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2F9D4-7D5D-C042-8B2F-0DC8C950795A}"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1628E5-0888-DC42-9D0F-E1BBBC4BEB26}" type="slidenum">
              <a:rPr lang="en-US" smtClean="0"/>
              <a:t>‹#›</a:t>
            </a:fld>
            <a:endParaRPr lang="en-US"/>
          </a:p>
        </p:txBody>
      </p:sp>
    </p:spTree>
    <p:extLst>
      <p:ext uri="{BB962C8B-B14F-4D97-AF65-F5344CB8AC3E}">
        <p14:creationId xmlns:p14="http://schemas.microsoft.com/office/powerpoint/2010/main" val="600626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functional network connectivity (</a:t>
            </a:r>
            <a:r>
              <a:rPr lang="en-US" dirty="0" err="1"/>
              <a:t>sFNC</a:t>
            </a:r>
            <a:r>
              <a:rPr lang="en-US" dirty="0"/>
              <a:t>) analysis was mainly conducted as a sanity check to ensure that the received data were indeed the same as that reported in Du </a:t>
            </a:r>
            <a:r>
              <a:rPr lang="en-US" i="1" dirty="0"/>
              <a:t>et</a:t>
            </a:r>
            <a:r>
              <a:rPr lang="en-US" i="0" dirty="0"/>
              <a:t>. </a:t>
            </a:r>
            <a:r>
              <a:rPr lang="en-US" i="1" dirty="0"/>
              <a:t>al</a:t>
            </a:r>
            <a:r>
              <a:rPr lang="en-US" i="0" dirty="0"/>
              <a:t>. 2020 and that the author had reconstituted the matrices correctly.  Panel (A) displays the average </a:t>
            </a:r>
            <a:r>
              <a:rPr lang="en-US" i="0" dirty="0" err="1"/>
              <a:t>sFNC</a:t>
            </a:r>
            <a:r>
              <a:rPr lang="en-US" i="0" dirty="0"/>
              <a:t> of controls in the selected dataset, while panel (B) displays the average </a:t>
            </a:r>
            <a:r>
              <a:rPr lang="en-US" i="0" dirty="0" err="1"/>
              <a:t>sFNC</a:t>
            </a:r>
            <a:r>
              <a:rPr lang="en-US" i="0" dirty="0"/>
              <a:t> of schizophrenia patients.  A visual inspection demonstrates that both (A) and (B) display the block structure characteristic of </a:t>
            </a:r>
            <a:r>
              <a:rPr lang="en-US" i="0" dirty="0" err="1"/>
              <a:t>sFNC</a:t>
            </a:r>
            <a:r>
              <a:rPr lang="en-US" i="0" dirty="0"/>
              <a:t> matrices common in the functional imaging literature.  As in Du </a:t>
            </a:r>
            <a:r>
              <a:rPr lang="en-US" i="1" dirty="0"/>
              <a:t>et</a:t>
            </a:r>
            <a:r>
              <a:rPr lang="en-US" i="0" dirty="0"/>
              <a:t>. </a:t>
            </a:r>
            <a:r>
              <a:rPr lang="en-US" i="1" dirty="0"/>
              <a:t>al</a:t>
            </a:r>
            <a:r>
              <a:rPr lang="en-US" i="0" dirty="0"/>
              <a:t>. reported this structure, it appears that the FNC matrices have indeed been correctly reconstructed.</a:t>
            </a:r>
          </a:p>
          <a:p>
            <a:r>
              <a:rPr lang="en-US" dirty="0"/>
              <a:t>The author observed that controls seem to display a larger range of correlation coefficient values, with higher magnitudes for both positive and negative values.  To examine this, he subtracted the patient average </a:t>
            </a:r>
            <a:r>
              <a:rPr lang="en-US" dirty="0" err="1"/>
              <a:t>sFNC</a:t>
            </a:r>
            <a:r>
              <a:rPr lang="en-US" dirty="0"/>
              <a:t> matrix from the control average matrix.  A visual examination of the resulting connectivity difference matrix does indeed suggest higher magnitude correlation coefficient values in the control population, particularly between negatively correlated areas.  This reduced oppositional coupling may be relevant for future schizophrenia studies.  The author suggests searching for population-level differences in subject </a:t>
            </a:r>
            <a:r>
              <a:rPr lang="en-US" dirty="0" err="1"/>
              <a:t>sFNCs</a:t>
            </a:r>
            <a:r>
              <a:rPr lang="en-US" dirty="0"/>
              <a:t> using the network-based statistic or other network-specific difference tests.</a:t>
            </a:r>
          </a:p>
        </p:txBody>
      </p:sp>
      <p:sp>
        <p:nvSpPr>
          <p:cNvPr id="4" name="Slide Number Placeholder 3"/>
          <p:cNvSpPr>
            <a:spLocks noGrp="1"/>
          </p:cNvSpPr>
          <p:nvPr>
            <p:ph type="sldNum" sz="quarter" idx="5"/>
          </p:nvPr>
        </p:nvSpPr>
        <p:spPr/>
        <p:txBody>
          <a:bodyPr/>
          <a:lstStyle/>
          <a:p>
            <a:fld id="{AF1628E5-0888-DC42-9D0F-E1BBBC4BEB26}" type="slidenum">
              <a:rPr lang="en-US" smtClean="0"/>
              <a:t>2</a:t>
            </a:fld>
            <a:endParaRPr lang="en-US"/>
          </a:p>
        </p:txBody>
      </p:sp>
    </p:spTree>
    <p:extLst>
      <p:ext uri="{BB962C8B-B14F-4D97-AF65-F5344CB8AC3E}">
        <p14:creationId xmlns:p14="http://schemas.microsoft.com/office/powerpoint/2010/main" val="21517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estimating the entropy of all subjects’ temporally independent components, a Kolmogorov-Smirnov two-sample test demonstrates that schizophrenia patients tend to display significantly higher entropy than the control group (A).  These differences are not evenly spread throughout all components; instead, three components display statistically significant entropy elevations in the patient population (B, C, D).  It thus appears that schizophrenia affects specific components (meta-states, if you will) of the human brain’s functional connectivity, which may offer a path for further investigation and treatment.</a:t>
            </a:r>
          </a:p>
        </p:txBody>
      </p:sp>
      <p:sp>
        <p:nvSpPr>
          <p:cNvPr id="4" name="Slide Number Placeholder 3"/>
          <p:cNvSpPr>
            <a:spLocks noGrp="1"/>
          </p:cNvSpPr>
          <p:nvPr>
            <p:ph type="sldNum" sz="quarter" idx="5"/>
          </p:nvPr>
        </p:nvSpPr>
        <p:spPr/>
        <p:txBody>
          <a:bodyPr/>
          <a:lstStyle/>
          <a:p>
            <a:fld id="{AF1628E5-0888-DC42-9D0F-E1BBBC4BEB26}" type="slidenum">
              <a:rPr lang="en-US" smtClean="0"/>
              <a:t>4</a:t>
            </a:fld>
            <a:endParaRPr lang="en-US"/>
          </a:p>
        </p:txBody>
      </p:sp>
    </p:spTree>
    <p:extLst>
      <p:ext uri="{BB962C8B-B14F-4D97-AF65-F5344CB8AC3E}">
        <p14:creationId xmlns:p14="http://schemas.microsoft.com/office/powerpoint/2010/main" val="358736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connectivity matrices and time courses of the three components which display elevated entropy.  Component 49 (A: connectivity matrix; D: time course) displays a weak block structure.  A different block structure is evident in Component 103 (B: connectivity matrix; E: time course).  Component 113, on the other hand, has very weak structure  (C: connectivity matrix; F: time course) everywhere except in the bottom left corner, where a weakly anticorrelated block is visible.</a:t>
            </a:r>
          </a:p>
          <a:p>
            <a:r>
              <a:rPr lang="en-US" dirty="0"/>
              <a:t>All three components’ connectivity matrices appear to be symmetric about the anti-diagonal (running from left bottom to right top corner).  This may suggest an error in reconstructing the </a:t>
            </a:r>
            <a:r>
              <a:rPr lang="en-US" dirty="0" err="1"/>
              <a:t>sFNC</a:t>
            </a:r>
            <a:r>
              <a:rPr lang="en-US" dirty="0"/>
              <a:t> matrix, as these matrices typically display symmetry about the main diagonal.  The author wishes to examine the reconstruction for possible errors.</a:t>
            </a:r>
          </a:p>
          <a:p>
            <a:r>
              <a:rPr lang="en-US" dirty="0"/>
              <a:t>All three components’ time courses display singular, very large activations during one subject’s scan.  These spikes in activity do not seem to follow an obvious pattern, but all appear in patient, rather than control, time courses.  The consistency of their appearance and their presence in patients alone suggests that these spikes may be the primary driver of elevated patient entropy in the selected temporal components.  If so, the author suggests an effort to confirm that these spikes accurately represent the underlying data, as it is possible that they are artifactual.</a:t>
            </a:r>
          </a:p>
        </p:txBody>
      </p:sp>
      <p:sp>
        <p:nvSpPr>
          <p:cNvPr id="4" name="Slide Number Placeholder 3"/>
          <p:cNvSpPr>
            <a:spLocks noGrp="1"/>
          </p:cNvSpPr>
          <p:nvPr>
            <p:ph type="sldNum" sz="quarter" idx="5"/>
          </p:nvPr>
        </p:nvSpPr>
        <p:spPr/>
        <p:txBody>
          <a:bodyPr/>
          <a:lstStyle/>
          <a:p>
            <a:fld id="{AF1628E5-0888-DC42-9D0F-E1BBBC4BEB26}" type="slidenum">
              <a:rPr lang="en-US" smtClean="0"/>
              <a:t>5</a:t>
            </a:fld>
            <a:endParaRPr lang="en-US"/>
          </a:p>
        </p:txBody>
      </p:sp>
    </p:spTree>
    <p:extLst>
      <p:ext uri="{BB962C8B-B14F-4D97-AF65-F5344CB8AC3E}">
        <p14:creationId xmlns:p14="http://schemas.microsoft.com/office/powerpoint/2010/main" val="62164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discovery of scanner-detectable disease markers is one of the fundamental goals of modern neuroimaging.  As such, the decision to examine the correlation between diagnosis and entropy (joint and component-level) was an obvious one to take.  Researchers are also searching for other neuroimaging scores which correlate with clinical or behavioral variables (A).  Within the variable-component matrix, seventeen correlation coefficients survive false discovery rate multiple comparison correction (B).  These cover a considerable range of components and clinical variables(C).</a:t>
            </a:r>
          </a:p>
        </p:txBody>
      </p:sp>
      <p:sp>
        <p:nvSpPr>
          <p:cNvPr id="4" name="Slide Number Placeholder 3"/>
          <p:cNvSpPr>
            <a:spLocks noGrp="1"/>
          </p:cNvSpPr>
          <p:nvPr>
            <p:ph type="sldNum" sz="quarter" idx="5"/>
          </p:nvPr>
        </p:nvSpPr>
        <p:spPr/>
        <p:txBody>
          <a:bodyPr/>
          <a:lstStyle/>
          <a:p>
            <a:fld id="{AF1628E5-0888-DC42-9D0F-E1BBBC4BEB26}" type="slidenum">
              <a:rPr lang="en-US" smtClean="0"/>
              <a:t>6</a:t>
            </a:fld>
            <a:endParaRPr lang="en-US"/>
          </a:p>
        </p:txBody>
      </p:sp>
    </p:spTree>
    <p:extLst>
      <p:ext uri="{BB962C8B-B14F-4D97-AF65-F5344CB8AC3E}">
        <p14:creationId xmlns:p14="http://schemas.microsoft.com/office/powerpoint/2010/main" val="2728862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9627-9CC8-9170-F2B2-773693C1F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8AD4A3-093F-7E47-DD28-AF6400C8A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24C00-8F19-08FE-AE58-34115042F247}"/>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E8F63959-67C0-0CF2-02EA-11938F748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D311A-E8B7-BA02-517C-9B20070E33DD}"/>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9595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BC74-D609-425A-E2C6-8F4BCEDF73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A56705-EF37-F7F2-C5AE-F76DF088A1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0E275-5210-9D2D-B893-E675984EC029}"/>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643AC357-B4E9-B656-2727-F1CEA15D1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62E57-3F9A-2B3A-6211-989ADD471B1A}"/>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880284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16E3F-429D-40BE-4C43-0F9D04598C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0153E5-5024-1BB9-811B-B0C49FB06F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51DBB-3A60-037D-BB43-0D6962C290BA}"/>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CA98460F-30D5-E27B-8333-62D28D570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1E88D-2D13-9BA2-1FFC-FC79DDF17237}"/>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355012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77D2-0196-ADE1-6D4C-1C3ABB1DD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E54F52-4711-33D4-AEE0-74DC746301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F9CB3B-2EB1-30D9-2096-B770F6BF3354}"/>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512949F6-6750-8AB9-5677-3CD87DC27D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7094F-70DF-0920-C415-3773299ED55F}"/>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94690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AE72-061F-F065-3621-B50811FD85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02E22-F79B-2E44-539F-5616A4F3E3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E2AF39-03BF-0D07-6792-44E27265F912}"/>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F456561A-BAD6-C3DC-47BA-6F53DC281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2E5C9-A633-4EF9-271D-09EC4C43E4F8}"/>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30729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E43B0-EC5D-FDF4-9201-278F89780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B1084-558A-643B-F5FE-C8B30D358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F0A32-8510-6366-7A80-B731CB05FE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4BDCDC-59BD-C74A-1FBE-6305ED58D29F}"/>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6" name="Footer Placeholder 5">
            <a:extLst>
              <a:ext uri="{FF2B5EF4-FFF2-40B4-BE49-F238E27FC236}">
                <a16:creationId xmlns:a16="http://schemas.microsoft.com/office/drawing/2014/main" id="{BCBFBE13-C730-B87F-FE9C-E6DD0586A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49A6D-0C4C-D4FB-F62D-2D8970068409}"/>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04629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89BC-C7C5-CF3D-850F-BA0B119486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DEB67D-E141-8C77-98DC-A942575F4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9B5678-7E12-714F-21FD-E348BEE708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651D4-EA58-5EFC-9DA0-9046D6CE3C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CE7E2-AE12-135E-29D5-E17089AC03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B88EBB-4E38-863E-654F-770B7403D5BE}"/>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8" name="Footer Placeholder 7">
            <a:extLst>
              <a:ext uri="{FF2B5EF4-FFF2-40B4-BE49-F238E27FC236}">
                <a16:creationId xmlns:a16="http://schemas.microsoft.com/office/drawing/2014/main" id="{FC4C23B0-662E-E8B4-489F-BAF50A7AAA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BFD10E-4B92-62B5-DA92-3E9E932444EF}"/>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10685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F65C-B9F4-4325-8938-11D3F0CA6C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777CB-E4F8-760C-E044-4B87A9B56ADB}"/>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4" name="Footer Placeholder 3">
            <a:extLst>
              <a:ext uri="{FF2B5EF4-FFF2-40B4-BE49-F238E27FC236}">
                <a16:creationId xmlns:a16="http://schemas.microsoft.com/office/drawing/2014/main" id="{3CA9FDAF-6120-9C70-0F3B-696F633895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BFD4AF-0B04-45AF-3BED-A7ECD38C27F7}"/>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221447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ADFFBE-3A55-C40F-0838-470D42500407}"/>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3" name="Footer Placeholder 2">
            <a:extLst>
              <a:ext uri="{FF2B5EF4-FFF2-40B4-BE49-F238E27FC236}">
                <a16:creationId xmlns:a16="http://schemas.microsoft.com/office/drawing/2014/main" id="{F1ECA055-97CC-18B3-2BA4-83D4146F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8585BD-530E-CF67-9D92-4E40EF580B00}"/>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859152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2A36-966B-46D5-67DF-B5E5A3FBA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50F761-3628-F7B2-A53A-F1F688788D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ECD793-7C6B-7A03-C97C-43951FBB4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28F1F-89DE-CA25-13BD-94B5F095A31F}"/>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6" name="Footer Placeholder 5">
            <a:extLst>
              <a:ext uri="{FF2B5EF4-FFF2-40B4-BE49-F238E27FC236}">
                <a16:creationId xmlns:a16="http://schemas.microsoft.com/office/drawing/2014/main" id="{71885E5C-5FEA-7180-E5AF-907EDE01C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B8F3A-630F-407B-96B8-79BE99FEC32A}"/>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132109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191B-7422-4464-439B-CA4FC5600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5F5399-26DA-B6DC-32DA-0E7A4CFDE8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1E7F-428D-56D3-5A3A-7687C77B2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93456B-F6E6-F147-6C5E-3D1043608451}"/>
              </a:ext>
            </a:extLst>
          </p:cNvPr>
          <p:cNvSpPr>
            <a:spLocks noGrp="1"/>
          </p:cNvSpPr>
          <p:nvPr>
            <p:ph type="dt" sz="half" idx="10"/>
          </p:nvPr>
        </p:nvSpPr>
        <p:spPr/>
        <p:txBody>
          <a:bodyPr/>
          <a:lstStyle/>
          <a:p>
            <a:fld id="{C584BC73-616C-C946-8A42-1A166CB493BE}" type="datetimeFigureOut">
              <a:rPr lang="en-US" smtClean="0"/>
              <a:t>8/29/23</a:t>
            </a:fld>
            <a:endParaRPr lang="en-US"/>
          </a:p>
        </p:txBody>
      </p:sp>
      <p:sp>
        <p:nvSpPr>
          <p:cNvPr id="6" name="Footer Placeholder 5">
            <a:extLst>
              <a:ext uri="{FF2B5EF4-FFF2-40B4-BE49-F238E27FC236}">
                <a16:creationId xmlns:a16="http://schemas.microsoft.com/office/drawing/2014/main" id="{FBB41821-60A1-560C-1326-003767E5B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0183F-FE20-41BC-0151-FB633647BEB4}"/>
              </a:ext>
            </a:extLst>
          </p:cNvPr>
          <p:cNvSpPr>
            <a:spLocks noGrp="1"/>
          </p:cNvSpPr>
          <p:nvPr>
            <p:ph type="sldNum" sz="quarter" idx="12"/>
          </p:nvPr>
        </p:nvSpPr>
        <p:spPr/>
        <p:txBody>
          <a:bodyPr/>
          <a:lstStyle/>
          <a:p>
            <a:fld id="{70F58869-8753-DD47-BEE0-9982D60F09AB}" type="slidenum">
              <a:rPr lang="en-US" smtClean="0"/>
              <a:t>‹#›</a:t>
            </a:fld>
            <a:endParaRPr lang="en-US"/>
          </a:p>
        </p:txBody>
      </p:sp>
    </p:spTree>
    <p:extLst>
      <p:ext uri="{BB962C8B-B14F-4D97-AF65-F5344CB8AC3E}">
        <p14:creationId xmlns:p14="http://schemas.microsoft.com/office/powerpoint/2010/main" val="376642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E678CD-2FDF-953C-FD3B-0CB0B0DD59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4E3638-2FFA-92D1-98C8-DA8E7881CC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BA14A-DC14-8020-ED8F-16B586AB73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4BC73-616C-C946-8A42-1A166CB493BE}" type="datetimeFigureOut">
              <a:rPr lang="en-US" smtClean="0"/>
              <a:t>8/29/23</a:t>
            </a:fld>
            <a:endParaRPr lang="en-US"/>
          </a:p>
        </p:txBody>
      </p:sp>
      <p:sp>
        <p:nvSpPr>
          <p:cNvPr id="5" name="Footer Placeholder 4">
            <a:extLst>
              <a:ext uri="{FF2B5EF4-FFF2-40B4-BE49-F238E27FC236}">
                <a16:creationId xmlns:a16="http://schemas.microsoft.com/office/drawing/2014/main" id="{D5110150-74E3-71C9-AAD4-47C8D90AF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C9E121-8924-5D6D-E181-1C28A69458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58869-8753-DD47-BEE0-9982D60F09AB}" type="slidenum">
              <a:rPr lang="en-US" smtClean="0"/>
              <a:t>‹#›</a:t>
            </a:fld>
            <a:endParaRPr lang="en-US"/>
          </a:p>
        </p:txBody>
      </p:sp>
    </p:spTree>
    <p:extLst>
      <p:ext uri="{BB962C8B-B14F-4D97-AF65-F5344CB8AC3E}">
        <p14:creationId xmlns:p14="http://schemas.microsoft.com/office/powerpoint/2010/main" val="3376366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C43A3-0104-8AB5-C0E4-57FBCAC86C7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890FE43-5353-5B1E-8156-6D9E6C0B0B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9188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1EAB2C0-65AA-3E43-ECD3-C6BDF7C83DD5}"/>
              </a:ext>
            </a:extLst>
          </p:cNvPr>
          <p:cNvGrpSpPr/>
          <p:nvPr/>
        </p:nvGrpSpPr>
        <p:grpSpPr>
          <a:xfrm>
            <a:off x="0" y="1521195"/>
            <a:ext cx="12192000" cy="3820825"/>
            <a:chOff x="0" y="1521195"/>
            <a:chExt cx="12192000" cy="3820825"/>
          </a:xfrm>
        </p:grpSpPr>
        <p:sp>
          <p:nvSpPr>
            <p:cNvPr id="14" name="Rectangle 13">
              <a:extLst>
                <a:ext uri="{FF2B5EF4-FFF2-40B4-BE49-F238E27FC236}">
                  <a16:creationId xmlns:a16="http://schemas.microsoft.com/office/drawing/2014/main" id="{A18EA38E-369C-88AA-B740-8CB694C0CBE6}"/>
                </a:ext>
              </a:extLst>
            </p:cNvPr>
            <p:cNvSpPr/>
            <p:nvPr/>
          </p:nvSpPr>
          <p:spPr>
            <a:xfrm>
              <a:off x="0" y="1521195"/>
              <a:ext cx="12192000" cy="38208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BAD342B-B4B5-C259-BF41-446CA835CD59}"/>
                </a:ext>
              </a:extLst>
            </p:cNvPr>
            <p:cNvGrpSpPr/>
            <p:nvPr/>
          </p:nvGrpSpPr>
          <p:grpSpPr>
            <a:xfrm>
              <a:off x="12206" y="1521196"/>
              <a:ext cx="12086336" cy="3691392"/>
              <a:chOff x="12206" y="1521196"/>
              <a:chExt cx="12086336" cy="3691392"/>
            </a:xfrm>
          </p:grpSpPr>
          <p:grpSp>
            <p:nvGrpSpPr>
              <p:cNvPr id="8" name="Group 7">
                <a:extLst>
                  <a:ext uri="{FF2B5EF4-FFF2-40B4-BE49-F238E27FC236}">
                    <a16:creationId xmlns:a16="http://schemas.microsoft.com/office/drawing/2014/main" id="{934404CA-F7B1-039A-556B-FCD5C6DA9721}"/>
                  </a:ext>
                </a:extLst>
              </p:cNvPr>
              <p:cNvGrpSpPr>
                <a:grpSpLocks noChangeAspect="1"/>
              </p:cNvGrpSpPr>
              <p:nvPr/>
            </p:nvGrpSpPr>
            <p:grpSpPr>
              <a:xfrm>
                <a:off x="12206" y="1645411"/>
                <a:ext cx="12062910" cy="3567177"/>
                <a:chOff x="144524" y="1224279"/>
                <a:chExt cx="10294361" cy="3044191"/>
              </a:xfrm>
            </p:grpSpPr>
            <p:pic>
              <p:nvPicPr>
                <p:cNvPr id="5" name="Graphic 4">
                  <a:extLst>
                    <a:ext uri="{FF2B5EF4-FFF2-40B4-BE49-F238E27FC236}">
                      <a16:creationId xmlns:a16="http://schemas.microsoft.com/office/drawing/2014/main" id="{7B6AFABC-B5FB-8F39-E3E9-EF9711DC734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295" r="7762"/>
                <a:stretch/>
              </p:blipFill>
              <p:spPr>
                <a:xfrm>
                  <a:off x="144524" y="1224280"/>
                  <a:ext cx="6929413" cy="3044190"/>
                </a:xfrm>
                <a:prstGeom prst="rect">
                  <a:avLst/>
                </a:prstGeom>
              </p:spPr>
            </p:pic>
            <p:pic>
              <p:nvPicPr>
                <p:cNvPr id="7" name="Graphic 6">
                  <a:extLst>
                    <a:ext uri="{FF2B5EF4-FFF2-40B4-BE49-F238E27FC236}">
                      <a16:creationId xmlns:a16="http://schemas.microsoft.com/office/drawing/2014/main" id="{894DCBF2-0071-5943-A275-0423406A48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894" r="14778"/>
                <a:stretch/>
              </p:blipFill>
              <p:spPr>
                <a:xfrm>
                  <a:off x="6980284" y="1224279"/>
                  <a:ext cx="3458601" cy="3044191"/>
                </a:xfrm>
                <a:prstGeom prst="rect">
                  <a:avLst/>
                </a:prstGeom>
              </p:spPr>
            </p:pic>
          </p:grpSp>
          <p:sp>
            <p:nvSpPr>
              <p:cNvPr id="10" name="TextBox 9">
                <a:extLst>
                  <a:ext uri="{FF2B5EF4-FFF2-40B4-BE49-F238E27FC236}">
                    <a16:creationId xmlns:a16="http://schemas.microsoft.com/office/drawing/2014/main" id="{F323303B-E923-AB75-CC48-86551FE009B3}"/>
                  </a:ext>
                </a:extLst>
              </p:cNvPr>
              <p:cNvSpPr txBox="1"/>
              <p:nvPr/>
            </p:nvSpPr>
            <p:spPr>
              <a:xfrm>
                <a:off x="451104" y="1560067"/>
                <a:ext cx="3254994" cy="369332"/>
              </a:xfrm>
              <a:prstGeom prst="rect">
                <a:avLst/>
              </a:prstGeom>
              <a:solidFill>
                <a:schemeClr val="bg1"/>
              </a:solidFill>
            </p:spPr>
            <p:txBody>
              <a:bodyPr wrap="none" rtlCol="0">
                <a:spAutoFit/>
              </a:bodyPr>
              <a:lstStyle/>
              <a:p>
                <a:r>
                  <a:rPr lang="en-US" dirty="0"/>
                  <a:t>A)	Mean </a:t>
                </a:r>
                <a:r>
                  <a:rPr lang="en-US" dirty="0" err="1"/>
                  <a:t>sFNC</a:t>
                </a:r>
                <a:r>
                  <a:rPr lang="en-US" dirty="0"/>
                  <a:t> of Controls</a:t>
                </a:r>
              </a:p>
            </p:txBody>
          </p:sp>
          <p:sp>
            <p:nvSpPr>
              <p:cNvPr id="11" name="TextBox 10">
                <a:extLst>
                  <a:ext uri="{FF2B5EF4-FFF2-40B4-BE49-F238E27FC236}">
                    <a16:creationId xmlns:a16="http://schemas.microsoft.com/office/drawing/2014/main" id="{2C33A6BD-2300-5FC7-A97A-C3DF155AE5E1}"/>
                  </a:ext>
                </a:extLst>
              </p:cNvPr>
              <p:cNvSpPr txBox="1"/>
              <p:nvPr/>
            </p:nvSpPr>
            <p:spPr>
              <a:xfrm>
                <a:off x="4456176" y="1560067"/>
                <a:ext cx="3226011" cy="369332"/>
              </a:xfrm>
              <a:prstGeom prst="rect">
                <a:avLst/>
              </a:prstGeom>
              <a:solidFill>
                <a:schemeClr val="bg1"/>
              </a:solidFill>
            </p:spPr>
            <p:txBody>
              <a:bodyPr wrap="none" rtlCol="0">
                <a:spAutoFit/>
              </a:bodyPr>
              <a:lstStyle/>
              <a:p>
                <a:r>
                  <a:rPr lang="en-US" dirty="0"/>
                  <a:t>B)	Mean </a:t>
                </a:r>
                <a:r>
                  <a:rPr lang="en-US" dirty="0" err="1"/>
                  <a:t>sFNC</a:t>
                </a:r>
                <a:r>
                  <a:rPr lang="en-US" dirty="0"/>
                  <a:t> of Patients</a:t>
                </a:r>
              </a:p>
            </p:txBody>
          </p:sp>
          <p:sp>
            <p:nvSpPr>
              <p:cNvPr id="12" name="TextBox 11">
                <a:extLst>
                  <a:ext uri="{FF2B5EF4-FFF2-40B4-BE49-F238E27FC236}">
                    <a16:creationId xmlns:a16="http://schemas.microsoft.com/office/drawing/2014/main" id="{A80FC8AB-58A5-DAC5-7093-02A07054BBFF}"/>
                  </a:ext>
                </a:extLst>
              </p:cNvPr>
              <p:cNvSpPr txBox="1"/>
              <p:nvPr/>
            </p:nvSpPr>
            <p:spPr>
              <a:xfrm>
                <a:off x="8378228" y="1521196"/>
                <a:ext cx="3720314" cy="369332"/>
              </a:xfrm>
              <a:prstGeom prst="rect">
                <a:avLst/>
              </a:prstGeom>
              <a:solidFill>
                <a:schemeClr val="bg1"/>
              </a:solidFill>
            </p:spPr>
            <p:txBody>
              <a:bodyPr wrap="none" rtlCol="0">
                <a:spAutoFit/>
              </a:bodyPr>
              <a:lstStyle/>
              <a:p>
                <a:r>
                  <a:rPr lang="en-US" dirty="0"/>
                  <a:t>C)       Mean </a:t>
                </a:r>
                <a:r>
                  <a:rPr lang="en-US" dirty="0" err="1"/>
                  <a:t>sFNC</a:t>
                </a:r>
                <a:r>
                  <a:rPr lang="en-US" dirty="0"/>
                  <a:t> of Patients-Controls</a:t>
                </a:r>
              </a:p>
            </p:txBody>
          </p:sp>
        </p:grpSp>
      </p:grpSp>
    </p:spTree>
    <p:extLst>
      <p:ext uri="{BB962C8B-B14F-4D97-AF65-F5344CB8AC3E}">
        <p14:creationId xmlns:p14="http://schemas.microsoft.com/office/powerpoint/2010/main" val="136924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15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20155DF-C242-40F9-B07F-8698C363E6AE}"/>
              </a:ext>
            </a:extLst>
          </p:cNvPr>
          <p:cNvGrpSpPr/>
          <p:nvPr/>
        </p:nvGrpSpPr>
        <p:grpSpPr>
          <a:xfrm>
            <a:off x="1221612" y="749496"/>
            <a:ext cx="9724394" cy="5355803"/>
            <a:chOff x="1221612" y="749496"/>
            <a:chExt cx="9724394" cy="5355803"/>
          </a:xfrm>
        </p:grpSpPr>
        <p:grpSp>
          <p:nvGrpSpPr>
            <p:cNvPr id="9" name="Group 8">
              <a:extLst>
                <a:ext uri="{FF2B5EF4-FFF2-40B4-BE49-F238E27FC236}">
                  <a16:creationId xmlns:a16="http://schemas.microsoft.com/office/drawing/2014/main" id="{5D30026E-AC12-E59A-E30B-770D992570B3}"/>
                </a:ext>
              </a:extLst>
            </p:cNvPr>
            <p:cNvGrpSpPr/>
            <p:nvPr/>
          </p:nvGrpSpPr>
          <p:grpSpPr>
            <a:xfrm>
              <a:off x="1245994" y="752700"/>
              <a:ext cx="9700012" cy="5352599"/>
              <a:chOff x="2211572" y="752700"/>
              <a:chExt cx="9700012" cy="5352599"/>
            </a:xfrm>
          </p:grpSpPr>
          <p:pic>
            <p:nvPicPr>
              <p:cNvPr id="6" name="Graphic 5">
                <a:extLst>
                  <a:ext uri="{FF2B5EF4-FFF2-40B4-BE49-F238E27FC236}">
                    <a16:creationId xmlns:a16="http://schemas.microsoft.com/office/drawing/2014/main" id="{33E8A43F-6C5C-F5AB-7AFB-5D3581946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1572" y="752700"/>
                <a:ext cx="3165099" cy="5352599"/>
              </a:xfrm>
              <a:prstGeom prst="rect">
                <a:avLst/>
              </a:prstGeom>
            </p:spPr>
          </p:pic>
          <p:pic>
            <p:nvPicPr>
              <p:cNvPr id="3" name="Graphic 2">
                <a:extLst>
                  <a:ext uri="{FF2B5EF4-FFF2-40B4-BE49-F238E27FC236}">
                    <a16:creationId xmlns:a16="http://schemas.microsoft.com/office/drawing/2014/main" id="{9C568964-ED35-5EF9-C3E2-AE0A8BB12C7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549" r="5765"/>
              <a:stretch/>
            </p:blipFill>
            <p:spPr>
              <a:xfrm>
                <a:off x="5096256" y="752700"/>
                <a:ext cx="6815328" cy="5352599"/>
              </a:xfrm>
              <a:prstGeom prst="rect">
                <a:avLst/>
              </a:prstGeom>
            </p:spPr>
          </p:pic>
        </p:grpSp>
        <p:sp>
          <p:nvSpPr>
            <p:cNvPr id="10" name="TextBox 9">
              <a:extLst>
                <a:ext uri="{FF2B5EF4-FFF2-40B4-BE49-F238E27FC236}">
                  <a16:creationId xmlns:a16="http://schemas.microsoft.com/office/drawing/2014/main" id="{6D3ACD19-81CF-ADD2-1A84-5A9F4CB5E498}"/>
                </a:ext>
              </a:extLst>
            </p:cNvPr>
            <p:cNvSpPr txBox="1"/>
            <p:nvPr/>
          </p:nvSpPr>
          <p:spPr>
            <a:xfrm>
              <a:off x="1245994" y="764892"/>
              <a:ext cx="2338012" cy="369332"/>
            </a:xfrm>
            <a:prstGeom prst="rect">
              <a:avLst/>
            </a:prstGeom>
            <a:solidFill>
              <a:schemeClr val="bg1"/>
            </a:solidFill>
          </p:spPr>
          <p:txBody>
            <a:bodyPr wrap="none" rtlCol="0">
              <a:spAutoFit/>
            </a:bodyPr>
            <a:lstStyle/>
            <a:p>
              <a:r>
                <a:rPr lang="en-US" dirty="0"/>
                <a:t>A)	Joint Entropy</a:t>
              </a:r>
            </a:p>
          </p:txBody>
        </p:sp>
        <p:sp>
          <p:nvSpPr>
            <p:cNvPr id="11" name="TextBox 10">
              <a:extLst>
                <a:ext uri="{FF2B5EF4-FFF2-40B4-BE49-F238E27FC236}">
                  <a16:creationId xmlns:a16="http://schemas.microsoft.com/office/drawing/2014/main" id="{CCA6B63D-C664-90F3-FAA0-9A2FA70D5527}"/>
                </a:ext>
              </a:extLst>
            </p:cNvPr>
            <p:cNvSpPr txBox="1"/>
            <p:nvPr/>
          </p:nvSpPr>
          <p:spPr>
            <a:xfrm>
              <a:off x="4313557" y="752700"/>
              <a:ext cx="1933030" cy="369332"/>
            </a:xfrm>
            <a:prstGeom prst="rect">
              <a:avLst/>
            </a:prstGeom>
            <a:solidFill>
              <a:schemeClr val="bg1"/>
            </a:solidFill>
          </p:spPr>
          <p:txBody>
            <a:bodyPr wrap="none" rtlCol="0">
              <a:spAutoFit/>
            </a:bodyPr>
            <a:lstStyle/>
            <a:p>
              <a:r>
                <a:rPr lang="en-US" dirty="0"/>
                <a:t>B)   Component 49</a:t>
              </a:r>
            </a:p>
          </p:txBody>
        </p:sp>
        <p:sp>
          <p:nvSpPr>
            <p:cNvPr id="12" name="TextBox 11">
              <a:extLst>
                <a:ext uri="{FF2B5EF4-FFF2-40B4-BE49-F238E27FC236}">
                  <a16:creationId xmlns:a16="http://schemas.microsoft.com/office/drawing/2014/main" id="{ECF2B348-8DF2-738F-CA8B-BA66A90C35F3}"/>
                </a:ext>
              </a:extLst>
            </p:cNvPr>
            <p:cNvSpPr txBox="1"/>
            <p:nvPr/>
          </p:nvSpPr>
          <p:spPr>
            <a:xfrm>
              <a:off x="6476742" y="764892"/>
              <a:ext cx="2048446" cy="369332"/>
            </a:xfrm>
            <a:prstGeom prst="rect">
              <a:avLst/>
            </a:prstGeom>
            <a:solidFill>
              <a:schemeClr val="bg1"/>
            </a:solidFill>
          </p:spPr>
          <p:txBody>
            <a:bodyPr wrap="none" rtlCol="0">
              <a:spAutoFit/>
            </a:bodyPr>
            <a:lstStyle/>
            <a:p>
              <a:r>
                <a:rPr lang="en-US" dirty="0"/>
                <a:t>C)   Component 103</a:t>
              </a:r>
            </a:p>
          </p:txBody>
        </p:sp>
        <p:sp>
          <p:nvSpPr>
            <p:cNvPr id="13" name="TextBox 12">
              <a:extLst>
                <a:ext uri="{FF2B5EF4-FFF2-40B4-BE49-F238E27FC236}">
                  <a16:creationId xmlns:a16="http://schemas.microsoft.com/office/drawing/2014/main" id="{E5FF11CE-BF36-8AF3-C662-0DB8DB5E493E}"/>
                </a:ext>
              </a:extLst>
            </p:cNvPr>
            <p:cNvSpPr txBox="1"/>
            <p:nvPr/>
          </p:nvSpPr>
          <p:spPr>
            <a:xfrm>
              <a:off x="8592028" y="749496"/>
              <a:ext cx="2067682" cy="369332"/>
            </a:xfrm>
            <a:prstGeom prst="rect">
              <a:avLst/>
            </a:prstGeom>
            <a:solidFill>
              <a:schemeClr val="bg1"/>
            </a:solidFill>
          </p:spPr>
          <p:txBody>
            <a:bodyPr wrap="none" rtlCol="0">
              <a:spAutoFit/>
            </a:bodyPr>
            <a:lstStyle/>
            <a:p>
              <a:r>
                <a:rPr lang="en-US" dirty="0"/>
                <a:t>D)   Component 133</a:t>
              </a:r>
            </a:p>
          </p:txBody>
        </p:sp>
        <p:sp>
          <p:nvSpPr>
            <p:cNvPr id="14" name="TextBox 13">
              <a:extLst>
                <a:ext uri="{FF2B5EF4-FFF2-40B4-BE49-F238E27FC236}">
                  <a16:creationId xmlns:a16="http://schemas.microsoft.com/office/drawing/2014/main" id="{3D7CC54E-A4FA-30B7-9A37-4B926D9F1404}"/>
                </a:ext>
              </a:extLst>
            </p:cNvPr>
            <p:cNvSpPr txBox="1"/>
            <p:nvPr/>
          </p:nvSpPr>
          <p:spPr>
            <a:xfrm rot="16200000">
              <a:off x="8389254" y="3229539"/>
              <a:ext cx="670505" cy="276999"/>
            </a:xfrm>
            <a:prstGeom prst="rect">
              <a:avLst/>
            </a:prstGeom>
            <a:solidFill>
              <a:schemeClr val="bg1"/>
            </a:solidFill>
          </p:spPr>
          <p:txBody>
            <a:bodyPr wrap="none" rtlCol="0">
              <a:spAutoFit/>
            </a:bodyPr>
            <a:lstStyle/>
            <a:p>
              <a:r>
                <a:rPr lang="en-US" sz="1200" dirty="0"/>
                <a:t>Entropy</a:t>
              </a:r>
            </a:p>
          </p:txBody>
        </p:sp>
        <p:sp>
          <p:nvSpPr>
            <p:cNvPr id="15" name="TextBox 14">
              <a:extLst>
                <a:ext uri="{FF2B5EF4-FFF2-40B4-BE49-F238E27FC236}">
                  <a16:creationId xmlns:a16="http://schemas.microsoft.com/office/drawing/2014/main" id="{0EA22E67-454D-D974-4C4A-294D676A7730}"/>
                </a:ext>
              </a:extLst>
            </p:cNvPr>
            <p:cNvSpPr txBox="1"/>
            <p:nvPr/>
          </p:nvSpPr>
          <p:spPr>
            <a:xfrm rot="16200000">
              <a:off x="6175559" y="3229539"/>
              <a:ext cx="670505" cy="276999"/>
            </a:xfrm>
            <a:prstGeom prst="rect">
              <a:avLst/>
            </a:prstGeom>
            <a:solidFill>
              <a:schemeClr val="bg1"/>
            </a:solidFill>
          </p:spPr>
          <p:txBody>
            <a:bodyPr wrap="none" rtlCol="0">
              <a:spAutoFit/>
            </a:bodyPr>
            <a:lstStyle/>
            <a:p>
              <a:r>
                <a:rPr lang="en-US" sz="1200" dirty="0"/>
                <a:t>Entropy</a:t>
              </a:r>
            </a:p>
          </p:txBody>
        </p:sp>
        <p:sp>
          <p:nvSpPr>
            <p:cNvPr id="16" name="TextBox 15">
              <a:extLst>
                <a:ext uri="{FF2B5EF4-FFF2-40B4-BE49-F238E27FC236}">
                  <a16:creationId xmlns:a16="http://schemas.microsoft.com/office/drawing/2014/main" id="{C77C379B-004C-49E2-2AFC-E83C86B754B8}"/>
                </a:ext>
              </a:extLst>
            </p:cNvPr>
            <p:cNvSpPr txBox="1"/>
            <p:nvPr/>
          </p:nvSpPr>
          <p:spPr>
            <a:xfrm rot="16200000">
              <a:off x="4075840" y="3229539"/>
              <a:ext cx="670505" cy="276999"/>
            </a:xfrm>
            <a:prstGeom prst="rect">
              <a:avLst/>
            </a:prstGeom>
            <a:solidFill>
              <a:schemeClr val="bg1"/>
            </a:solidFill>
          </p:spPr>
          <p:txBody>
            <a:bodyPr wrap="none" rtlCol="0">
              <a:spAutoFit/>
            </a:bodyPr>
            <a:lstStyle/>
            <a:p>
              <a:r>
                <a:rPr lang="en-US" sz="1200" dirty="0"/>
                <a:t>Entropy</a:t>
              </a:r>
            </a:p>
          </p:txBody>
        </p:sp>
        <p:sp>
          <p:nvSpPr>
            <p:cNvPr id="17" name="TextBox 16">
              <a:extLst>
                <a:ext uri="{FF2B5EF4-FFF2-40B4-BE49-F238E27FC236}">
                  <a16:creationId xmlns:a16="http://schemas.microsoft.com/office/drawing/2014/main" id="{C3D1576F-C7AB-3756-5C9B-082B1B6A5251}"/>
                </a:ext>
              </a:extLst>
            </p:cNvPr>
            <p:cNvSpPr txBox="1"/>
            <p:nvPr/>
          </p:nvSpPr>
          <p:spPr>
            <a:xfrm rot="16200000">
              <a:off x="858852" y="3146009"/>
              <a:ext cx="1002519" cy="276999"/>
            </a:xfrm>
            <a:prstGeom prst="rect">
              <a:avLst/>
            </a:prstGeom>
            <a:solidFill>
              <a:schemeClr val="bg1"/>
            </a:solidFill>
          </p:spPr>
          <p:txBody>
            <a:bodyPr wrap="none" rtlCol="0">
              <a:spAutoFit/>
            </a:bodyPr>
            <a:lstStyle/>
            <a:p>
              <a:r>
                <a:rPr lang="en-US" sz="1200" dirty="0"/>
                <a:t>Joint Entropy</a:t>
              </a:r>
            </a:p>
          </p:txBody>
        </p:sp>
      </p:grpSp>
    </p:spTree>
    <p:extLst>
      <p:ext uri="{BB962C8B-B14F-4D97-AF65-F5344CB8AC3E}">
        <p14:creationId xmlns:p14="http://schemas.microsoft.com/office/powerpoint/2010/main" val="215610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10AD30F-8333-B206-FFCA-FB71F2B449B3}"/>
              </a:ext>
            </a:extLst>
          </p:cNvPr>
          <p:cNvGrpSpPr/>
          <p:nvPr/>
        </p:nvGrpSpPr>
        <p:grpSpPr>
          <a:xfrm>
            <a:off x="0" y="-29"/>
            <a:ext cx="12253564" cy="6858029"/>
            <a:chOff x="0" y="-29"/>
            <a:chExt cx="12253564" cy="6858029"/>
          </a:xfrm>
        </p:grpSpPr>
        <p:sp>
          <p:nvSpPr>
            <p:cNvPr id="38" name="Rectangle 37">
              <a:extLst>
                <a:ext uri="{FF2B5EF4-FFF2-40B4-BE49-F238E27FC236}">
                  <a16:creationId xmlns:a16="http://schemas.microsoft.com/office/drawing/2014/main" id="{97F32661-51EC-55C3-4F3F-38834F129B60}"/>
                </a:ext>
              </a:extLst>
            </p:cNvPr>
            <p:cNvSpPr/>
            <p:nvPr/>
          </p:nvSpPr>
          <p:spPr>
            <a:xfrm>
              <a:off x="0" y="-29"/>
              <a:ext cx="12192000" cy="68580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D1696128-3365-3C82-DCC6-550AE9695EAE}"/>
                </a:ext>
              </a:extLst>
            </p:cNvPr>
            <p:cNvGrpSpPr/>
            <p:nvPr/>
          </p:nvGrpSpPr>
          <p:grpSpPr>
            <a:xfrm>
              <a:off x="0" y="-29"/>
              <a:ext cx="12253564" cy="6568066"/>
              <a:chOff x="0" y="-29"/>
              <a:chExt cx="12253564" cy="6568066"/>
            </a:xfrm>
          </p:grpSpPr>
          <p:grpSp>
            <p:nvGrpSpPr>
              <p:cNvPr id="8" name="Group 7">
                <a:extLst>
                  <a:ext uri="{FF2B5EF4-FFF2-40B4-BE49-F238E27FC236}">
                    <a16:creationId xmlns:a16="http://schemas.microsoft.com/office/drawing/2014/main" id="{84074D6F-DDAF-3D87-6986-197B0F29D602}"/>
                  </a:ext>
                </a:extLst>
              </p:cNvPr>
              <p:cNvGrpSpPr>
                <a:grpSpLocks noChangeAspect="1"/>
              </p:cNvGrpSpPr>
              <p:nvPr/>
            </p:nvGrpSpPr>
            <p:grpSpPr>
              <a:xfrm>
                <a:off x="0" y="289964"/>
                <a:ext cx="12192000" cy="6278073"/>
                <a:chOff x="2926080" y="684219"/>
                <a:chExt cx="6486144" cy="3339935"/>
              </a:xfrm>
            </p:grpSpPr>
            <p:pic>
              <p:nvPicPr>
                <p:cNvPr id="4" name="Graphic 3">
                  <a:extLst>
                    <a:ext uri="{FF2B5EF4-FFF2-40B4-BE49-F238E27FC236}">
                      <a16:creationId xmlns:a16="http://schemas.microsoft.com/office/drawing/2014/main" id="{E220F69F-AE03-29D8-E697-79C3E5CE7D3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216" r="7333"/>
                <a:stretch/>
              </p:blipFill>
              <p:spPr>
                <a:xfrm>
                  <a:off x="2926080" y="684219"/>
                  <a:ext cx="6486144" cy="1820756"/>
                </a:xfrm>
                <a:prstGeom prst="rect">
                  <a:avLst/>
                </a:prstGeom>
              </p:spPr>
            </p:pic>
            <p:pic>
              <p:nvPicPr>
                <p:cNvPr id="7" name="Graphic 6">
                  <a:extLst>
                    <a:ext uri="{FF2B5EF4-FFF2-40B4-BE49-F238E27FC236}">
                      <a16:creationId xmlns:a16="http://schemas.microsoft.com/office/drawing/2014/main" id="{ABCF1704-24DF-B083-FE01-445F9219F31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216" r="7334"/>
                <a:stretch/>
              </p:blipFill>
              <p:spPr>
                <a:xfrm>
                  <a:off x="2926080" y="2578127"/>
                  <a:ext cx="6486144" cy="1446027"/>
                </a:xfrm>
                <a:prstGeom prst="rect">
                  <a:avLst/>
                </a:prstGeom>
              </p:spPr>
            </p:pic>
          </p:grpSp>
          <p:sp>
            <p:nvSpPr>
              <p:cNvPr id="19" name="TextBox 18">
                <a:extLst>
                  <a:ext uri="{FF2B5EF4-FFF2-40B4-BE49-F238E27FC236}">
                    <a16:creationId xmlns:a16="http://schemas.microsoft.com/office/drawing/2014/main" id="{14DEB936-E60C-88B0-BCA1-E32BB4916DA6}"/>
                  </a:ext>
                </a:extLst>
              </p:cNvPr>
              <p:cNvSpPr txBox="1"/>
              <p:nvPr/>
            </p:nvSpPr>
            <p:spPr>
              <a:xfrm>
                <a:off x="1133856" y="0"/>
                <a:ext cx="1578766" cy="369332"/>
              </a:xfrm>
              <a:prstGeom prst="rect">
                <a:avLst/>
              </a:prstGeom>
              <a:noFill/>
            </p:spPr>
            <p:txBody>
              <a:bodyPr wrap="none" rtlCol="0">
                <a:spAutoFit/>
              </a:bodyPr>
              <a:lstStyle/>
              <a:p>
                <a:r>
                  <a:rPr lang="en-US" dirty="0"/>
                  <a:t>Component 49</a:t>
                </a:r>
              </a:p>
            </p:txBody>
          </p:sp>
          <p:sp>
            <p:nvSpPr>
              <p:cNvPr id="20" name="TextBox 19">
                <a:extLst>
                  <a:ext uri="{FF2B5EF4-FFF2-40B4-BE49-F238E27FC236}">
                    <a16:creationId xmlns:a16="http://schemas.microsoft.com/office/drawing/2014/main" id="{BF6CBC22-3460-5DB0-CDC9-682A86AE88AD}"/>
                  </a:ext>
                </a:extLst>
              </p:cNvPr>
              <p:cNvSpPr txBox="1"/>
              <p:nvPr/>
            </p:nvSpPr>
            <p:spPr>
              <a:xfrm>
                <a:off x="165495" y="314347"/>
                <a:ext cx="3877985" cy="276999"/>
              </a:xfrm>
              <a:prstGeom prst="rect">
                <a:avLst/>
              </a:prstGeom>
              <a:solidFill>
                <a:schemeClr val="bg1"/>
              </a:solidFill>
            </p:spPr>
            <p:txBody>
              <a:bodyPr wrap="none" rtlCol="0">
                <a:spAutoFit/>
              </a:bodyPr>
              <a:lstStyle/>
              <a:p>
                <a:r>
                  <a:rPr lang="en-US" sz="1200" dirty="0"/>
                  <a:t>	    Connectivity Matrix		</a:t>
                </a:r>
              </a:p>
            </p:txBody>
          </p:sp>
          <p:sp>
            <p:nvSpPr>
              <p:cNvPr id="21" name="TextBox 20">
                <a:extLst>
                  <a:ext uri="{FF2B5EF4-FFF2-40B4-BE49-F238E27FC236}">
                    <a16:creationId xmlns:a16="http://schemas.microsoft.com/office/drawing/2014/main" id="{3C667F3F-443E-F1C1-64FA-6B89F5E64334}"/>
                  </a:ext>
                </a:extLst>
              </p:cNvPr>
              <p:cNvSpPr txBox="1"/>
              <p:nvPr/>
            </p:nvSpPr>
            <p:spPr>
              <a:xfrm>
                <a:off x="796818" y="3794997"/>
                <a:ext cx="2954655" cy="276999"/>
              </a:xfrm>
              <a:prstGeom prst="rect">
                <a:avLst/>
              </a:prstGeom>
              <a:solidFill>
                <a:schemeClr val="bg1"/>
              </a:solidFill>
            </p:spPr>
            <p:txBody>
              <a:bodyPr wrap="none" rtlCol="0">
                <a:spAutoFit/>
              </a:bodyPr>
              <a:lstStyle/>
              <a:p>
                <a:r>
                  <a:rPr lang="en-US" sz="1200" dirty="0"/>
                  <a:t>	Time Course		</a:t>
                </a:r>
              </a:p>
            </p:txBody>
          </p:sp>
          <p:sp>
            <p:nvSpPr>
              <p:cNvPr id="24" name="TextBox 23">
                <a:extLst>
                  <a:ext uri="{FF2B5EF4-FFF2-40B4-BE49-F238E27FC236}">
                    <a16:creationId xmlns:a16="http://schemas.microsoft.com/office/drawing/2014/main" id="{8E3AD7E2-2B82-252D-94F9-4227BAD6517B}"/>
                  </a:ext>
                </a:extLst>
              </p:cNvPr>
              <p:cNvSpPr txBox="1"/>
              <p:nvPr/>
            </p:nvSpPr>
            <p:spPr>
              <a:xfrm>
                <a:off x="4765314" y="3794997"/>
                <a:ext cx="2954655" cy="276999"/>
              </a:xfrm>
              <a:prstGeom prst="rect">
                <a:avLst/>
              </a:prstGeom>
              <a:solidFill>
                <a:schemeClr val="bg1"/>
              </a:solidFill>
            </p:spPr>
            <p:txBody>
              <a:bodyPr wrap="none" rtlCol="0">
                <a:spAutoFit/>
              </a:bodyPr>
              <a:lstStyle/>
              <a:p>
                <a:r>
                  <a:rPr lang="en-US" sz="1200" dirty="0"/>
                  <a:t>	Time Course		</a:t>
                </a:r>
              </a:p>
            </p:txBody>
          </p:sp>
          <p:sp>
            <p:nvSpPr>
              <p:cNvPr id="25" name="TextBox 24">
                <a:extLst>
                  <a:ext uri="{FF2B5EF4-FFF2-40B4-BE49-F238E27FC236}">
                    <a16:creationId xmlns:a16="http://schemas.microsoft.com/office/drawing/2014/main" id="{13E77CAB-ADAE-B776-D400-74862AD7ABAE}"/>
                  </a:ext>
                </a:extLst>
              </p:cNvPr>
              <p:cNvSpPr txBox="1"/>
              <p:nvPr/>
            </p:nvSpPr>
            <p:spPr>
              <a:xfrm>
                <a:off x="8819154" y="3794997"/>
                <a:ext cx="2954655" cy="276999"/>
              </a:xfrm>
              <a:prstGeom prst="rect">
                <a:avLst/>
              </a:prstGeom>
              <a:solidFill>
                <a:schemeClr val="bg1"/>
              </a:solidFill>
            </p:spPr>
            <p:txBody>
              <a:bodyPr wrap="none" rtlCol="0">
                <a:spAutoFit/>
              </a:bodyPr>
              <a:lstStyle/>
              <a:p>
                <a:r>
                  <a:rPr lang="en-US" sz="1200" dirty="0"/>
                  <a:t>	Time Course		</a:t>
                </a:r>
              </a:p>
            </p:txBody>
          </p:sp>
          <p:sp>
            <p:nvSpPr>
              <p:cNvPr id="26" name="TextBox 25">
                <a:extLst>
                  <a:ext uri="{FF2B5EF4-FFF2-40B4-BE49-F238E27FC236}">
                    <a16:creationId xmlns:a16="http://schemas.microsoft.com/office/drawing/2014/main" id="{DA647688-5FA3-3B36-D8B0-4C2FC7F06B45}"/>
                  </a:ext>
                </a:extLst>
              </p:cNvPr>
              <p:cNvSpPr txBox="1"/>
              <p:nvPr/>
            </p:nvSpPr>
            <p:spPr>
              <a:xfrm>
                <a:off x="4270537" y="312402"/>
                <a:ext cx="3877985" cy="276999"/>
              </a:xfrm>
              <a:prstGeom prst="rect">
                <a:avLst/>
              </a:prstGeom>
              <a:solidFill>
                <a:schemeClr val="bg1"/>
              </a:solidFill>
            </p:spPr>
            <p:txBody>
              <a:bodyPr wrap="none" rtlCol="0">
                <a:spAutoFit/>
              </a:bodyPr>
              <a:lstStyle/>
              <a:p>
                <a:r>
                  <a:rPr lang="en-US" sz="1200" dirty="0"/>
                  <a:t>	    Connectivity Matrix		</a:t>
                </a:r>
              </a:p>
            </p:txBody>
          </p:sp>
          <p:sp>
            <p:nvSpPr>
              <p:cNvPr id="27" name="TextBox 26">
                <a:extLst>
                  <a:ext uri="{FF2B5EF4-FFF2-40B4-BE49-F238E27FC236}">
                    <a16:creationId xmlns:a16="http://schemas.microsoft.com/office/drawing/2014/main" id="{11B5ACE0-2353-6AAA-0AFA-60C39272AA7D}"/>
                  </a:ext>
                </a:extLst>
              </p:cNvPr>
              <p:cNvSpPr txBox="1"/>
              <p:nvPr/>
            </p:nvSpPr>
            <p:spPr>
              <a:xfrm>
                <a:off x="8375579" y="312401"/>
                <a:ext cx="3877985" cy="276999"/>
              </a:xfrm>
              <a:prstGeom prst="rect">
                <a:avLst/>
              </a:prstGeom>
              <a:solidFill>
                <a:schemeClr val="bg1"/>
              </a:solidFill>
            </p:spPr>
            <p:txBody>
              <a:bodyPr wrap="none" rtlCol="0">
                <a:spAutoFit/>
              </a:bodyPr>
              <a:lstStyle/>
              <a:p>
                <a:r>
                  <a:rPr lang="en-US" sz="1200" dirty="0"/>
                  <a:t>	    Connectivity Matrix		</a:t>
                </a:r>
              </a:p>
            </p:txBody>
          </p:sp>
          <p:sp>
            <p:nvSpPr>
              <p:cNvPr id="28" name="TextBox 27">
                <a:extLst>
                  <a:ext uri="{FF2B5EF4-FFF2-40B4-BE49-F238E27FC236}">
                    <a16:creationId xmlns:a16="http://schemas.microsoft.com/office/drawing/2014/main" id="{D493A229-6417-F412-0F33-9CCA7B66259C}"/>
                  </a:ext>
                </a:extLst>
              </p:cNvPr>
              <p:cNvSpPr txBox="1"/>
              <p:nvPr/>
            </p:nvSpPr>
            <p:spPr>
              <a:xfrm>
                <a:off x="5148391" y="-29"/>
                <a:ext cx="1695785" cy="369332"/>
              </a:xfrm>
              <a:prstGeom prst="rect">
                <a:avLst/>
              </a:prstGeom>
              <a:noFill/>
            </p:spPr>
            <p:txBody>
              <a:bodyPr wrap="none" rtlCol="0">
                <a:spAutoFit/>
              </a:bodyPr>
              <a:lstStyle/>
              <a:p>
                <a:r>
                  <a:rPr lang="en-US" dirty="0"/>
                  <a:t>Component 103</a:t>
                </a:r>
              </a:p>
            </p:txBody>
          </p:sp>
          <p:sp>
            <p:nvSpPr>
              <p:cNvPr id="29" name="TextBox 28">
                <a:extLst>
                  <a:ext uri="{FF2B5EF4-FFF2-40B4-BE49-F238E27FC236}">
                    <a16:creationId xmlns:a16="http://schemas.microsoft.com/office/drawing/2014/main" id="{6E99F4B4-9ABE-E6B9-C470-A3374FA135F8}"/>
                  </a:ext>
                </a:extLst>
              </p:cNvPr>
              <p:cNvSpPr txBox="1"/>
              <p:nvPr/>
            </p:nvSpPr>
            <p:spPr>
              <a:xfrm>
                <a:off x="9279945" y="-29"/>
                <a:ext cx="1695785" cy="369332"/>
              </a:xfrm>
              <a:prstGeom prst="rect">
                <a:avLst/>
              </a:prstGeom>
              <a:noFill/>
            </p:spPr>
            <p:txBody>
              <a:bodyPr wrap="none" rtlCol="0">
                <a:spAutoFit/>
              </a:bodyPr>
              <a:lstStyle/>
              <a:p>
                <a:r>
                  <a:rPr lang="en-US" dirty="0"/>
                  <a:t>Component 113</a:t>
                </a:r>
              </a:p>
            </p:txBody>
          </p:sp>
          <p:sp>
            <p:nvSpPr>
              <p:cNvPr id="30" name="TextBox 29">
                <a:extLst>
                  <a:ext uri="{FF2B5EF4-FFF2-40B4-BE49-F238E27FC236}">
                    <a16:creationId xmlns:a16="http://schemas.microsoft.com/office/drawing/2014/main" id="{D6220A25-2E79-F711-8625-E716B9E76F8F}"/>
                  </a:ext>
                </a:extLst>
              </p:cNvPr>
              <p:cNvSpPr txBox="1"/>
              <p:nvPr/>
            </p:nvSpPr>
            <p:spPr>
              <a:xfrm>
                <a:off x="129912" y="309756"/>
                <a:ext cx="388248" cy="369332"/>
              </a:xfrm>
              <a:prstGeom prst="rect">
                <a:avLst/>
              </a:prstGeom>
              <a:noFill/>
            </p:spPr>
            <p:txBody>
              <a:bodyPr wrap="none" rtlCol="0">
                <a:spAutoFit/>
              </a:bodyPr>
              <a:lstStyle/>
              <a:p>
                <a:r>
                  <a:rPr lang="en-US" dirty="0"/>
                  <a:t>A)</a:t>
                </a:r>
              </a:p>
            </p:txBody>
          </p:sp>
          <p:sp>
            <p:nvSpPr>
              <p:cNvPr id="31" name="TextBox 30">
                <a:extLst>
                  <a:ext uri="{FF2B5EF4-FFF2-40B4-BE49-F238E27FC236}">
                    <a16:creationId xmlns:a16="http://schemas.microsoft.com/office/drawing/2014/main" id="{FC6134CC-82E8-9635-0F05-68AC48C53D63}"/>
                  </a:ext>
                </a:extLst>
              </p:cNvPr>
              <p:cNvSpPr txBox="1"/>
              <p:nvPr/>
            </p:nvSpPr>
            <p:spPr>
              <a:xfrm>
                <a:off x="4252551" y="315852"/>
                <a:ext cx="388248" cy="369332"/>
              </a:xfrm>
              <a:prstGeom prst="rect">
                <a:avLst/>
              </a:prstGeom>
              <a:noFill/>
            </p:spPr>
            <p:txBody>
              <a:bodyPr wrap="square" rtlCol="0">
                <a:spAutoFit/>
              </a:bodyPr>
              <a:lstStyle/>
              <a:p>
                <a:r>
                  <a:rPr lang="en-US" dirty="0"/>
                  <a:t>B)</a:t>
                </a:r>
              </a:p>
            </p:txBody>
          </p:sp>
          <p:sp>
            <p:nvSpPr>
              <p:cNvPr id="32" name="TextBox 31">
                <a:extLst>
                  <a:ext uri="{FF2B5EF4-FFF2-40B4-BE49-F238E27FC236}">
                    <a16:creationId xmlns:a16="http://schemas.microsoft.com/office/drawing/2014/main" id="{EEC2733A-97E6-CEFD-21F9-AD704B502E4C}"/>
                  </a:ext>
                </a:extLst>
              </p:cNvPr>
              <p:cNvSpPr txBox="1"/>
              <p:nvPr/>
            </p:nvSpPr>
            <p:spPr>
              <a:xfrm>
                <a:off x="8348220" y="309756"/>
                <a:ext cx="388248" cy="369332"/>
              </a:xfrm>
              <a:prstGeom prst="rect">
                <a:avLst/>
              </a:prstGeom>
              <a:noFill/>
            </p:spPr>
            <p:txBody>
              <a:bodyPr wrap="square" rtlCol="0">
                <a:spAutoFit/>
              </a:bodyPr>
              <a:lstStyle/>
              <a:p>
                <a:r>
                  <a:rPr lang="en-US" dirty="0"/>
                  <a:t>C)</a:t>
                </a:r>
              </a:p>
            </p:txBody>
          </p:sp>
          <p:sp>
            <p:nvSpPr>
              <p:cNvPr id="34" name="TextBox 33">
                <a:extLst>
                  <a:ext uri="{FF2B5EF4-FFF2-40B4-BE49-F238E27FC236}">
                    <a16:creationId xmlns:a16="http://schemas.microsoft.com/office/drawing/2014/main" id="{3411F32D-DE9A-E7C8-AAC0-A1185331A9E0}"/>
                  </a:ext>
                </a:extLst>
              </p:cNvPr>
              <p:cNvSpPr txBox="1"/>
              <p:nvPr/>
            </p:nvSpPr>
            <p:spPr>
              <a:xfrm>
                <a:off x="47006" y="3748830"/>
                <a:ext cx="397866" cy="369332"/>
              </a:xfrm>
              <a:prstGeom prst="rect">
                <a:avLst/>
              </a:prstGeom>
              <a:noFill/>
            </p:spPr>
            <p:txBody>
              <a:bodyPr wrap="none" rtlCol="0">
                <a:spAutoFit/>
              </a:bodyPr>
              <a:lstStyle/>
              <a:p>
                <a:r>
                  <a:rPr lang="en-US" dirty="0"/>
                  <a:t>D)</a:t>
                </a:r>
              </a:p>
            </p:txBody>
          </p:sp>
          <p:sp>
            <p:nvSpPr>
              <p:cNvPr id="35" name="TextBox 34">
                <a:extLst>
                  <a:ext uri="{FF2B5EF4-FFF2-40B4-BE49-F238E27FC236}">
                    <a16:creationId xmlns:a16="http://schemas.microsoft.com/office/drawing/2014/main" id="{E580D6CE-C528-9B1F-852C-B370F9B9A591}"/>
                  </a:ext>
                </a:extLst>
              </p:cNvPr>
              <p:cNvSpPr txBox="1"/>
              <p:nvPr/>
            </p:nvSpPr>
            <p:spPr>
              <a:xfrm>
                <a:off x="4190188" y="3748830"/>
                <a:ext cx="367408" cy="369332"/>
              </a:xfrm>
              <a:prstGeom prst="rect">
                <a:avLst/>
              </a:prstGeom>
              <a:noFill/>
            </p:spPr>
            <p:txBody>
              <a:bodyPr wrap="none" rtlCol="0">
                <a:spAutoFit/>
              </a:bodyPr>
              <a:lstStyle/>
              <a:p>
                <a:r>
                  <a:rPr lang="en-US" dirty="0"/>
                  <a:t>E)</a:t>
                </a:r>
              </a:p>
            </p:txBody>
          </p:sp>
          <p:sp>
            <p:nvSpPr>
              <p:cNvPr id="36" name="TextBox 35">
                <a:extLst>
                  <a:ext uri="{FF2B5EF4-FFF2-40B4-BE49-F238E27FC236}">
                    <a16:creationId xmlns:a16="http://schemas.microsoft.com/office/drawing/2014/main" id="{774915E1-10E6-FD71-2110-C35ABE9BDA5B}"/>
                  </a:ext>
                </a:extLst>
              </p:cNvPr>
              <p:cNvSpPr txBox="1"/>
              <p:nvPr/>
            </p:nvSpPr>
            <p:spPr>
              <a:xfrm>
                <a:off x="8273358" y="3712438"/>
                <a:ext cx="360996" cy="369332"/>
              </a:xfrm>
              <a:prstGeom prst="rect">
                <a:avLst/>
              </a:prstGeom>
              <a:noFill/>
            </p:spPr>
            <p:txBody>
              <a:bodyPr wrap="none" rtlCol="0">
                <a:spAutoFit/>
              </a:bodyPr>
              <a:lstStyle/>
              <a:p>
                <a:r>
                  <a:rPr lang="en-US" dirty="0"/>
                  <a:t>F)</a:t>
                </a:r>
              </a:p>
            </p:txBody>
          </p:sp>
        </p:grpSp>
      </p:grpSp>
    </p:spTree>
    <p:extLst>
      <p:ext uri="{BB962C8B-B14F-4D97-AF65-F5344CB8AC3E}">
        <p14:creationId xmlns:p14="http://schemas.microsoft.com/office/powerpoint/2010/main" val="1031719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9F2A44F-9733-8CF8-B464-01EBCF45D5D7}"/>
              </a:ext>
            </a:extLst>
          </p:cNvPr>
          <p:cNvGrpSpPr/>
          <p:nvPr/>
        </p:nvGrpSpPr>
        <p:grpSpPr>
          <a:xfrm>
            <a:off x="0" y="0"/>
            <a:ext cx="12192000" cy="6838069"/>
            <a:chOff x="0" y="0"/>
            <a:chExt cx="12192000" cy="6838069"/>
          </a:xfrm>
        </p:grpSpPr>
        <p:pic>
          <p:nvPicPr>
            <p:cNvPr id="10" name="Graphic 9">
              <a:extLst>
                <a:ext uri="{FF2B5EF4-FFF2-40B4-BE49-F238E27FC236}">
                  <a16:creationId xmlns:a16="http://schemas.microsoft.com/office/drawing/2014/main" id="{1220A20F-3E06-A805-21E1-8D187E3DEE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353" r="6353"/>
            <a:stretch/>
          </p:blipFill>
          <p:spPr>
            <a:xfrm>
              <a:off x="0" y="0"/>
              <a:ext cx="12192000" cy="6838069"/>
            </a:xfrm>
            <a:prstGeom prst="rect">
              <a:avLst/>
            </a:prstGeom>
          </p:spPr>
        </p:pic>
        <p:sp>
          <p:nvSpPr>
            <p:cNvPr id="11" name="TextBox 10">
              <a:extLst>
                <a:ext uri="{FF2B5EF4-FFF2-40B4-BE49-F238E27FC236}">
                  <a16:creationId xmlns:a16="http://schemas.microsoft.com/office/drawing/2014/main" id="{B24B7DEB-6536-76C1-95A4-FD2659CFDA67}"/>
                </a:ext>
              </a:extLst>
            </p:cNvPr>
            <p:cNvSpPr txBox="1"/>
            <p:nvPr/>
          </p:nvSpPr>
          <p:spPr>
            <a:xfrm>
              <a:off x="487544" y="316743"/>
              <a:ext cx="38824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C969C91F-A023-BE65-11F2-4CBCE6E1858F}"/>
                </a:ext>
              </a:extLst>
            </p:cNvPr>
            <p:cNvSpPr txBox="1"/>
            <p:nvPr/>
          </p:nvSpPr>
          <p:spPr>
            <a:xfrm>
              <a:off x="495560" y="2378492"/>
              <a:ext cx="380232"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720EB844-E2DC-93E5-7335-3CF1B05B234D}"/>
                </a:ext>
              </a:extLst>
            </p:cNvPr>
            <p:cNvSpPr txBox="1"/>
            <p:nvPr/>
          </p:nvSpPr>
          <p:spPr>
            <a:xfrm>
              <a:off x="497162" y="4779054"/>
              <a:ext cx="378630"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243377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714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766</Words>
  <Application>Microsoft Macintosh PowerPoint</Application>
  <PresentationFormat>Widescreen</PresentationFormat>
  <Paragraphs>40</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Blair</dc:creator>
  <cp:lastModifiedBy>David Blair</cp:lastModifiedBy>
  <cp:revision>23</cp:revision>
  <dcterms:created xsi:type="dcterms:W3CDTF">2023-08-29T13:59:06Z</dcterms:created>
  <dcterms:modified xsi:type="dcterms:W3CDTF">2023-08-29T22:02:55Z</dcterms:modified>
</cp:coreProperties>
</file>